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8" r:id="rId32"/>
    <p:sldId id="287" r:id="rId33"/>
    <p:sldId id="290" r:id="rId34"/>
    <p:sldId id="289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8"/>
    <p:restoredTop sz="97100"/>
  </p:normalViewPr>
  <p:slideViewPr>
    <p:cSldViewPr snapToGrid="0" snapToObjects="1">
      <p:cViewPr varScale="1">
        <p:scale>
          <a:sx n="79" d="100"/>
          <a:sy n="79" d="100"/>
        </p:scale>
        <p:origin x="240" y="20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5/15/20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5/15/20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5/15/20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5/15/20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5/15/20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5/15/20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5/15/20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5/15/20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5/15/20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5/15/20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5/15/20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5/15/20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5/15/20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5/15/20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kaggle.com/chrisbow/credit-card-fraud-prediction-in-r" TargetMode="External"/><Relationship Id="rId3" Type="http://schemas.openxmlformats.org/officeDocument/2006/relationships/hyperlink" Target="https://data-flair.training/blogs/data-science-machine-learning-project-credit-card-fraud-detection/" TargetMode="External"/><Relationship Id="rId7" Type="http://schemas.openxmlformats.org/officeDocument/2006/relationships/hyperlink" Target="https://blog.revolutionanalytics.com/2016/09/fraud-detection.html" TargetMode="External"/><Relationship Id="rId2" Type="http://schemas.openxmlformats.org/officeDocument/2006/relationships/hyperlink" Target="https://drive.google.com/file/d/1CTAlmlREFRaEN3NoHHitewpqAtWS5cVQ/view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rpubs.com/kieroneil/321413" TargetMode="External"/><Relationship Id="rId11" Type="http://schemas.openxmlformats.org/officeDocument/2006/relationships/hyperlink" Target="https://www.researchgate.net/publication/287601878/figure/fig1/AS:316826589384744@1452548753581/The-schematic-of-NRSBoundary-SMOTE-algorithm.png" TargetMode="External"/><Relationship Id="rId5" Type="http://schemas.openxmlformats.org/officeDocument/2006/relationships/hyperlink" Target="https://learn.datacamp.com/courses/fraud-detection-in-r" TargetMode="External"/><Relationship Id="rId10" Type="http://schemas.openxmlformats.org/officeDocument/2006/relationships/hyperlink" Target="https://rikunert.com/SMOTE_explained" TargetMode="External"/><Relationship Id="rId4" Type="http://schemas.openxmlformats.org/officeDocument/2006/relationships/hyperlink" Target="https://rpubs.com/slazien/fraud_detection" TargetMode="External"/><Relationship Id="rId9" Type="http://schemas.openxmlformats.org/officeDocument/2006/relationships/hyperlink" Target="https://medium.com/geo-university-learning-content/credit-card-fraud-detection-using-keras-and-r-d1fa59a7326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3878B8-7B89-B442-9043-61434B311DE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Credit Card Fraud Detection In Machine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F5EAA2-61DA-1749-9D3C-1D6AE990C5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742173" y="3509963"/>
            <a:ext cx="2122139" cy="465352"/>
          </a:xfrm>
        </p:spPr>
        <p:txBody>
          <a:bodyPr/>
          <a:lstStyle/>
          <a:p>
            <a:r>
              <a:rPr lang="en-US" dirty="0"/>
              <a:t>Paul </a:t>
            </a:r>
            <a:r>
              <a:rPr lang="en-US" dirty="0" err="1"/>
              <a:t>Leszyk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0878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4FC92-16F4-094C-8323-BBBC1E3E2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SMOTE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C62315-7E20-3D42-BF30-1F45B9338B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49487"/>
            <a:ext cx="7888288" cy="354171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Synthetic Minority Over-Sampling Technique (SMOTE)</a:t>
            </a:r>
          </a:p>
          <a:p>
            <a:pPr marL="0" indent="0">
              <a:buNone/>
            </a:pPr>
            <a:r>
              <a:rPr lang="en-US" dirty="0"/>
              <a:t>	-Oversample fraud cases by creating synthetic fraud cases</a:t>
            </a:r>
          </a:p>
          <a:p>
            <a:r>
              <a:rPr lang="en-US" dirty="0"/>
              <a:t>Finds n nearest neighbor</a:t>
            </a:r>
          </a:p>
          <a:p>
            <a:r>
              <a:rPr lang="en-US" dirty="0"/>
              <a:t>Randomly choose one of n nearest neighbors</a:t>
            </a:r>
          </a:p>
          <a:p>
            <a:r>
              <a:rPr lang="en-US" dirty="0"/>
              <a:t>Add a synthetic sample which lies on the line that joins the two points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894EE9-AB7F-3F47-BE20-114AE34D55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2116" y="1880316"/>
            <a:ext cx="3162299" cy="3615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7181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E32AAB-E637-AC4C-82A3-8D9104F74C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Credit Card detection in R implementing SMOTE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1FE0D4-F0DD-2948-968A-D05CCDBE0E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The dataset contains transactions that happened within two days where there are 492 frauds out of 284,807 transactions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The dataset is very unbalanced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It contains numerical input variables which are the result of a Principal Component Analysis (PCA) transformation</a:t>
            </a:r>
          </a:p>
        </p:txBody>
      </p:sp>
    </p:spTree>
    <p:extLst>
      <p:ext uri="{BB962C8B-B14F-4D97-AF65-F5344CB8AC3E}">
        <p14:creationId xmlns:p14="http://schemas.microsoft.com/office/powerpoint/2010/main" val="3108988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1A3E75-B26D-B540-A89B-127225303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Credit Card detection in R implementing SMOTE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52F1F5-5420-FA4F-BCB0-E6083467B8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V1 – V28 are the principal components obtained with PCA because of confidentiality issues </a:t>
            </a:r>
          </a:p>
          <a:p>
            <a:r>
              <a:rPr lang="en-US" dirty="0"/>
              <a:t>Time and Amount remain the same</a:t>
            </a:r>
          </a:p>
          <a:p>
            <a:r>
              <a:rPr lang="en-US" dirty="0"/>
              <a:t>Time is the seconds between each transaction </a:t>
            </a:r>
          </a:p>
          <a:p>
            <a:r>
              <a:rPr lang="en-US" dirty="0"/>
              <a:t>Amount is the transaction amount</a:t>
            </a:r>
          </a:p>
          <a:p>
            <a:r>
              <a:rPr lang="en-US" dirty="0"/>
              <a:t>Class is the response variable, 1 for fraud and 0 as legit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71546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C575C57-D134-204C-8EA8-7DDD464DFE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51665" y="1073831"/>
            <a:ext cx="3502660" cy="545759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794F4C6-1C00-9E4D-9BCB-14C829F2BA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6537" y="1073831"/>
            <a:ext cx="3673928" cy="5460516"/>
          </a:xfrm>
          <a:prstGeom prst="rect">
            <a:avLst/>
          </a:prstGeom>
        </p:spPr>
      </p:pic>
      <p:sp>
        <p:nvSpPr>
          <p:cNvPr id="16" name="Left Arrow 15">
            <a:extLst>
              <a:ext uri="{FF2B5EF4-FFF2-40B4-BE49-F238E27FC236}">
                <a16:creationId xmlns:a16="http://schemas.microsoft.com/office/drawing/2014/main" id="{C570D85A-C271-9B4A-B4A8-B045B135A24D}"/>
              </a:ext>
            </a:extLst>
          </p:cNvPr>
          <p:cNvSpPr/>
          <p:nvPr/>
        </p:nvSpPr>
        <p:spPr>
          <a:xfrm>
            <a:off x="9107688" y="6326076"/>
            <a:ext cx="643179" cy="178231"/>
          </a:xfrm>
          <a:prstGeom prst="lef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0B850C2-27E5-E745-BC49-3FA26DEAAE73}"/>
              </a:ext>
            </a:extLst>
          </p:cNvPr>
          <p:cNvSpPr txBox="1"/>
          <p:nvPr/>
        </p:nvSpPr>
        <p:spPr>
          <a:xfrm>
            <a:off x="640922" y="3267495"/>
            <a:ext cx="43107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#Convert Class to a factor variable</a:t>
            </a:r>
          </a:p>
          <a:p>
            <a:r>
              <a:rPr lang="en-US" dirty="0" err="1"/>
              <a:t>credit_card$Class</a:t>
            </a:r>
            <a:r>
              <a:rPr lang="en-US" dirty="0"/>
              <a:t> &lt;- factor(</a:t>
            </a:r>
            <a:r>
              <a:rPr lang="en-US" dirty="0" err="1"/>
              <a:t>credit_card$Class</a:t>
            </a:r>
            <a:r>
              <a:rPr lang="en-US" dirty="0"/>
              <a:t>, levels = c(0,1))</a:t>
            </a:r>
          </a:p>
        </p:txBody>
      </p:sp>
    </p:spTree>
    <p:extLst>
      <p:ext uri="{BB962C8B-B14F-4D97-AF65-F5344CB8AC3E}">
        <p14:creationId xmlns:p14="http://schemas.microsoft.com/office/powerpoint/2010/main" val="40314391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B2737AA-582D-0041-91F4-A2E08A2E59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90157" y="1096723"/>
            <a:ext cx="5413759" cy="5004721"/>
          </a:xfrm>
        </p:spPr>
      </p:pic>
    </p:spTree>
    <p:extLst>
      <p:ext uri="{BB962C8B-B14F-4D97-AF65-F5344CB8AC3E}">
        <p14:creationId xmlns:p14="http://schemas.microsoft.com/office/powerpoint/2010/main" val="11802599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884985C-8270-4B4E-B7D8-A100C70208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02829" y="1383989"/>
            <a:ext cx="3918857" cy="4818267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11BEA34-CB18-1A40-84C9-6E36D577FFB5}"/>
              </a:ext>
            </a:extLst>
          </p:cNvPr>
          <p:cNvSpPr txBox="1"/>
          <p:nvPr/>
        </p:nvSpPr>
        <p:spPr>
          <a:xfrm>
            <a:off x="979714" y="2579915"/>
            <a:ext cx="4327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 model predictions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E996254-9DA5-0F46-BD9A-69D9AD991199}"/>
              </a:ext>
            </a:extLst>
          </p:cNvPr>
          <p:cNvSpPr txBox="1"/>
          <p:nvPr/>
        </p:nvSpPr>
        <p:spPr>
          <a:xfrm>
            <a:off x="979713" y="3155075"/>
            <a:ext cx="4196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Flagged all transactions as legit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90B562-72EE-634C-B4E6-46F9B67DC3EE}"/>
              </a:ext>
            </a:extLst>
          </p:cNvPr>
          <p:cNvSpPr txBox="1"/>
          <p:nvPr/>
        </p:nvSpPr>
        <p:spPr>
          <a:xfrm>
            <a:off x="979713" y="3704703"/>
            <a:ext cx="3009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False positives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3D2F62-9C95-3745-83D5-32E20B83A8B2}"/>
              </a:ext>
            </a:extLst>
          </p:cNvPr>
          <p:cNvSpPr txBox="1"/>
          <p:nvPr/>
        </p:nvSpPr>
        <p:spPr>
          <a:xfrm>
            <a:off x="979713" y="4254331"/>
            <a:ext cx="3429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Goal is to maximize true negative cases in order to classify fraud transactions</a:t>
            </a:r>
          </a:p>
        </p:txBody>
      </p:sp>
    </p:spTree>
    <p:extLst>
      <p:ext uri="{BB962C8B-B14F-4D97-AF65-F5344CB8AC3E}">
        <p14:creationId xmlns:p14="http://schemas.microsoft.com/office/powerpoint/2010/main" val="33866944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0721E57-DD8F-1C4C-BE25-BAE779D668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14270" y="2553494"/>
            <a:ext cx="6197600" cy="17907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2ABDE09-D5DA-AF42-908D-7704615F5833}"/>
              </a:ext>
            </a:extLst>
          </p:cNvPr>
          <p:cNvSpPr txBox="1"/>
          <p:nvPr/>
        </p:nvSpPr>
        <p:spPr>
          <a:xfrm>
            <a:off x="67321" y="2368828"/>
            <a:ext cx="52469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Take a smaller version of the dataset to compute faster</a:t>
            </a:r>
          </a:p>
          <a:p>
            <a:endParaRPr lang="en-US" dirty="0"/>
          </a:p>
          <a:p>
            <a:r>
              <a:rPr lang="en-US" dirty="0"/>
              <a:t>10% of the rows</a:t>
            </a:r>
          </a:p>
        </p:txBody>
      </p:sp>
    </p:spTree>
    <p:extLst>
      <p:ext uri="{BB962C8B-B14F-4D97-AF65-F5344CB8AC3E}">
        <p14:creationId xmlns:p14="http://schemas.microsoft.com/office/powerpoint/2010/main" val="19759779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64E5E30-35B9-9847-937C-AB7E1A3AB8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63986" y="2097088"/>
            <a:ext cx="6396370" cy="4408714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2077DF7-0613-B240-85EE-77F46C063DBB}"/>
              </a:ext>
            </a:extLst>
          </p:cNvPr>
          <p:cNvSpPr txBox="1"/>
          <p:nvPr/>
        </p:nvSpPr>
        <p:spPr>
          <a:xfrm>
            <a:off x="1141413" y="2738149"/>
            <a:ext cx="27937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ggplot</a:t>
            </a:r>
            <a:r>
              <a:rPr lang="en-US" dirty="0"/>
              <a:t> to scatterplot v1 &amp; v2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3B2CF1A-C225-6B4A-B965-573470FFF9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557" y="3867944"/>
            <a:ext cx="5085429" cy="162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7226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ED1A451-F872-A645-ACF7-136DEBAB93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66014" y="2668970"/>
            <a:ext cx="6364750" cy="245820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232920B-F9CE-FC42-8A8C-55385BCFFFF2}"/>
              </a:ext>
            </a:extLst>
          </p:cNvPr>
          <p:cNvSpPr txBox="1"/>
          <p:nvPr/>
        </p:nvSpPr>
        <p:spPr>
          <a:xfrm>
            <a:off x="849086" y="2668970"/>
            <a:ext cx="3363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Only use balancing on the training set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F2506C-DA73-9848-AE42-7A197037A14B}"/>
              </a:ext>
            </a:extLst>
          </p:cNvPr>
          <p:cNvSpPr txBox="1"/>
          <p:nvPr/>
        </p:nvSpPr>
        <p:spPr>
          <a:xfrm>
            <a:off x="849086" y="3887183"/>
            <a:ext cx="38208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Build training and test sets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BBEE299-853C-5243-9056-12555781211B}"/>
              </a:ext>
            </a:extLst>
          </p:cNvPr>
          <p:cNvSpPr txBox="1"/>
          <p:nvPr/>
        </p:nvSpPr>
        <p:spPr>
          <a:xfrm>
            <a:off x="849086" y="4643731"/>
            <a:ext cx="26830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80% of the rows will be the train set and 20% will be in the test set</a:t>
            </a:r>
          </a:p>
        </p:txBody>
      </p:sp>
    </p:spTree>
    <p:extLst>
      <p:ext uri="{BB962C8B-B14F-4D97-AF65-F5344CB8AC3E}">
        <p14:creationId xmlns:p14="http://schemas.microsoft.com/office/powerpoint/2010/main" val="14877601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47F4068-5ED7-C541-A605-4EB3DAB2E1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4412" y="1224643"/>
            <a:ext cx="4719619" cy="4811486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9783B2F-39D1-4A40-B8E7-9A34EDF57E5F}"/>
              </a:ext>
            </a:extLst>
          </p:cNvPr>
          <p:cNvSpPr txBox="1"/>
          <p:nvPr/>
        </p:nvSpPr>
        <p:spPr>
          <a:xfrm>
            <a:off x="1141413" y="2712443"/>
            <a:ext cx="29881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50% of the rows will be legitimate and 50% will be fraud</a:t>
            </a:r>
          </a:p>
        </p:txBody>
      </p:sp>
    </p:spTree>
    <p:extLst>
      <p:ext uri="{BB962C8B-B14F-4D97-AF65-F5344CB8AC3E}">
        <p14:creationId xmlns:p14="http://schemas.microsoft.com/office/powerpoint/2010/main" val="25000321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C3E552-F98E-1244-97D1-FFFE037FF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Fraud defined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A6F59A-1A8B-0F46-AD86-1A7071C193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Fraud is wrongful or criminal deception intended to result in financial or personal gain.</a:t>
            </a:r>
          </a:p>
          <a:p>
            <a:r>
              <a:rPr lang="en-US" dirty="0"/>
              <a:t>Credit Card Fraud is the most common type of fraud</a:t>
            </a:r>
          </a:p>
          <a:p>
            <a:r>
              <a:rPr lang="en-US" dirty="0"/>
              <a:t>A major concern for financial companies</a:t>
            </a:r>
          </a:p>
          <a:p>
            <a:r>
              <a:rPr lang="en-US" dirty="0"/>
              <a:t>Large loss of revenue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65506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695E97C-0F21-4342-9233-930CA2E4C4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15817" y="1175657"/>
            <a:ext cx="7376184" cy="554763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97A77A6-FD8A-C341-A2A1-A5392DEE7C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31276"/>
            <a:ext cx="4815817" cy="162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6917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AF79390-7A3B-6C43-A2DF-6DB0C42E20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88048" y="1665514"/>
            <a:ext cx="4696177" cy="4528457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312F8AC-94BE-3343-9663-C2D912EAABBA}"/>
              </a:ext>
            </a:extLst>
          </p:cNvPr>
          <p:cNvSpPr txBox="1"/>
          <p:nvPr/>
        </p:nvSpPr>
        <p:spPr>
          <a:xfrm>
            <a:off x="1141413" y="3282041"/>
            <a:ext cx="4147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Equal distribution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DF272DE-815F-1A47-B3CC-246938A1FB03}"/>
              </a:ext>
            </a:extLst>
          </p:cNvPr>
          <p:cNvSpPr txBox="1"/>
          <p:nvPr/>
        </p:nvSpPr>
        <p:spPr>
          <a:xfrm>
            <a:off x="1141413" y="4157339"/>
            <a:ext cx="31514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Lose a lot of data which is not preferred</a:t>
            </a:r>
          </a:p>
        </p:txBody>
      </p:sp>
    </p:spTree>
    <p:extLst>
      <p:ext uri="{BB962C8B-B14F-4D97-AF65-F5344CB8AC3E}">
        <p14:creationId xmlns:p14="http://schemas.microsoft.com/office/powerpoint/2010/main" val="15184814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6BBD7F5-34B7-8948-86E4-F5CAACD0E3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76764" y="1202085"/>
            <a:ext cx="7515236" cy="562223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D84F649-3BA0-7840-AB81-0307793803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87600"/>
            <a:ext cx="4676764" cy="162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6465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A024F9E-E1E6-3245-8876-D4309C0E91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96885" y="1357803"/>
            <a:ext cx="4911106" cy="4958443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689B90D-7D62-A941-B28A-78166770E3D9}"/>
              </a:ext>
            </a:extLst>
          </p:cNvPr>
          <p:cNvSpPr txBox="1"/>
          <p:nvPr/>
        </p:nvSpPr>
        <p:spPr>
          <a:xfrm>
            <a:off x="1141413" y="2775857"/>
            <a:ext cx="43270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50% of cases are fraud and 50% are legitimate</a:t>
            </a: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A57EF23D-0893-CD4E-892D-FD399FF09786}"/>
              </a:ext>
            </a:extLst>
          </p:cNvPr>
          <p:cNvSpPr/>
          <p:nvPr/>
        </p:nvSpPr>
        <p:spPr>
          <a:xfrm>
            <a:off x="8474529" y="2775857"/>
            <a:ext cx="604157" cy="184666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7064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04A59DB-6F45-CA40-9D6A-1A3B609617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65859" y="1357803"/>
            <a:ext cx="6575695" cy="481148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C2AEC83-4A7A-9945-8F01-E04FF2B56D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9164" y="2757697"/>
            <a:ext cx="5515023" cy="120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1414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E2A6BAF-4C8B-1047-B9AB-2D6D44C91C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20993" y="1159328"/>
            <a:ext cx="4929332" cy="5020056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FC4F31D-93BB-B346-BAC5-5ADF53AF915D}"/>
              </a:ext>
            </a:extLst>
          </p:cNvPr>
          <p:cNvSpPr txBox="1"/>
          <p:nvPr/>
        </p:nvSpPr>
        <p:spPr>
          <a:xfrm>
            <a:off x="1114198" y="2612572"/>
            <a:ext cx="4980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Using SMOTE to balance the dataset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3827FFF-58B6-574C-893A-64966EAB41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431" y="3497388"/>
            <a:ext cx="5927271" cy="2250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065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CD3F8DC-6E3F-234F-913E-FA27DAF350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1966" y="1649017"/>
            <a:ext cx="5898237" cy="443484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12FE533-2C50-234A-AE33-2287757DBF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412" y="1649017"/>
            <a:ext cx="5932177" cy="4430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1553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BCFA14B-E8B9-3B40-B52E-85094A3F43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96694" y="472068"/>
            <a:ext cx="4150717" cy="6004932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B3F676B-1AE2-994E-9CEA-DF08E55D4932}"/>
              </a:ext>
            </a:extLst>
          </p:cNvPr>
          <p:cNvSpPr txBox="1"/>
          <p:nvPr/>
        </p:nvSpPr>
        <p:spPr>
          <a:xfrm>
            <a:off x="930730" y="2661557"/>
            <a:ext cx="27973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Rpart</a:t>
            </a:r>
            <a:r>
              <a:rPr lang="en-US" dirty="0"/>
              <a:t> package to build decision tree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FAEAAFE-4253-934D-9468-1AFACE9708EC}"/>
              </a:ext>
            </a:extLst>
          </p:cNvPr>
          <p:cNvSpPr txBox="1"/>
          <p:nvPr/>
        </p:nvSpPr>
        <p:spPr>
          <a:xfrm>
            <a:off x="930730" y="4436825"/>
            <a:ext cx="23237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 predict if fraud or legit transaction using smote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3F1206-F4D2-584B-A7FD-42AEC607F568}"/>
              </a:ext>
            </a:extLst>
          </p:cNvPr>
          <p:cNvSpPr txBox="1"/>
          <p:nvPr/>
        </p:nvSpPr>
        <p:spPr>
          <a:xfrm>
            <a:off x="930730" y="3549191"/>
            <a:ext cx="23365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Rpart.plot</a:t>
            </a:r>
            <a:r>
              <a:rPr lang="en-US" dirty="0"/>
              <a:t> to plot decision tree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9667A20-F897-984A-B852-6109613827CA}"/>
              </a:ext>
            </a:extLst>
          </p:cNvPr>
          <p:cNvSpPr txBox="1"/>
          <p:nvPr/>
        </p:nvSpPr>
        <p:spPr>
          <a:xfrm>
            <a:off x="930730" y="5601458"/>
            <a:ext cx="27973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 out of 9 fraud cases predicted correctly using smote on the test data</a:t>
            </a:r>
          </a:p>
        </p:txBody>
      </p:sp>
    </p:spTree>
    <p:extLst>
      <p:ext uri="{BB962C8B-B14F-4D97-AF65-F5344CB8AC3E}">
        <p14:creationId xmlns:p14="http://schemas.microsoft.com/office/powerpoint/2010/main" val="35334552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B376E6A-28DC-F945-8E26-D0A727009F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05525" y="2309360"/>
            <a:ext cx="7264400" cy="35179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E7D8E62-E8CC-804A-B0C8-73121FC8A406}"/>
              </a:ext>
            </a:extLst>
          </p:cNvPr>
          <p:cNvSpPr txBox="1"/>
          <p:nvPr/>
        </p:nvSpPr>
        <p:spPr>
          <a:xfrm>
            <a:off x="1141413" y="3698978"/>
            <a:ext cx="27061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Using only one column, V14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DAC85B4-B0CB-8146-900A-E31BC15FCD5B}"/>
              </a:ext>
            </a:extLst>
          </p:cNvPr>
          <p:cNvSpPr txBox="1"/>
          <p:nvPr/>
        </p:nvSpPr>
        <p:spPr>
          <a:xfrm>
            <a:off x="1141413" y="2713367"/>
            <a:ext cx="24508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Decision Tree with SMOTE</a:t>
            </a:r>
          </a:p>
        </p:txBody>
      </p:sp>
    </p:spTree>
    <p:extLst>
      <p:ext uri="{BB962C8B-B14F-4D97-AF65-F5344CB8AC3E}">
        <p14:creationId xmlns:p14="http://schemas.microsoft.com/office/powerpoint/2010/main" val="3858497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7EE50E-9EB1-A142-AA2A-1D4EFBE50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186CD5B-466C-A04A-A0EF-B095FF681F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58640" y="160562"/>
            <a:ext cx="4888771" cy="66974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44A37F2-289D-9145-8EC7-B4471E088AC4}"/>
              </a:ext>
            </a:extLst>
          </p:cNvPr>
          <p:cNvSpPr txBox="1"/>
          <p:nvPr/>
        </p:nvSpPr>
        <p:spPr>
          <a:xfrm>
            <a:off x="1141413" y="2555044"/>
            <a:ext cx="2802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Decision tree without SMOTE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B1ECBDB-7B63-CC44-8917-EDCD1DB1A1EA}"/>
              </a:ext>
            </a:extLst>
          </p:cNvPr>
          <p:cNvSpPr txBox="1"/>
          <p:nvPr/>
        </p:nvSpPr>
        <p:spPr>
          <a:xfrm>
            <a:off x="1089451" y="3382332"/>
            <a:ext cx="29064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 out of 9 correctly classified without using SMOTE on the test data</a:t>
            </a:r>
          </a:p>
        </p:txBody>
      </p:sp>
    </p:spTree>
    <p:extLst>
      <p:ext uri="{BB962C8B-B14F-4D97-AF65-F5344CB8AC3E}">
        <p14:creationId xmlns:p14="http://schemas.microsoft.com/office/powerpoint/2010/main" val="25975237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FCB7A5-C273-EA46-A42B-C9218CF3CB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 based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7CD803-B66D-EA43-B77D-61CC2689F5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Fraud analysts create algorithms based on strict rules</a:t>
            </a:r>
          </a:p>
          <a:p>
            <a:endParaRPr lang="en-US" dirty="0"/>
          </a:p>
          <a:p>
            <a:r>
              <a:rPr lang="en-US" dirty="0"/>
              <a:t>Changes for detection are done manually</a:t>
            </a:r>
          </a:p>
          <a:p>
            <a:endParaRPr lang="en-US" dirty="0"/>
          </a:p>
          <a:p>
            <a:r>
              <a:rPr lang="en-US" dirty="0"/>
              <a:t>As the customers and data increases so does human effort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00654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D3CB881-EF64-4341-BAD2-A51C4D1824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68227" y="1145531"/>
            <a:ext cx="8285394" cy="5056414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E5D3BE5-EC43-034B-BBE6-6FD0A3241E13}"/>
              </a:ext>
            </a:extLst>
          </p:cNvPr>
          <p:cNvSpPr txBox="1"/>
          <p:nvPr/>
        </p:nvSpPr>
        <p:spPr>
          <a:xfrm>
            <a:off x="963384" y="2628899"/>
            <a:ext cx="26048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Decision Tree without SMOTE</a:t>
            </a:r>
          </a:p>
        </p:txBody>
      </p:sp>
    </p:spTree>
    <p:extLst>
      <p:ext uri="{BB962C8B-B14F-4D97-AF65-F5344CB8AC3E}">
        <p14:creationId xmlns:p14="http://schemas.microsoft.com/office/powerpoint/2010/main" val="23215573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27199A0-4B18-F74B-BAA4-72772F806E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45728" y="1357803"/>
            <a:ext cx="4172414" cy="4699277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9C03593-1BBF-2F4D-B2C5-D6459730D7EF}"/>
              </a:ext>
            </a:extLst>
          </p:cNvPr>
          <p:cNvSpPr txBox="1"/>
          <p:nvPr/>
        </p:nvSpPr>
        <p:spPr>
          <a:xfrm>
            <a:off x="1453243" y="2579915"/>
            <a:ext cx="34453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 built on SMOTE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2D6C4F-6302-E54C-B07B-3EE6FFD090D7}"/>
              </a:ext>
            </a:extLst>
          </p:cNvPr>
          <p:cNvSpPr txBox="1"/>
          <p:nvPr/>
        </p:nvSpPr>
        <p:spPr>
          <a:xfrm>
            <a:off x="1453242" y="3432074"/>
            <a:ext cx="32820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40 out of 44 correctly classified on the train data</a:t>
            </a:r>
          </a:p>
        </p:txBody>
      </p:sp>
    </p:spTree>
    <p:extLst>
      <p:ext uri="{BB962C8B-B14F-4D97-AF65-F5344CB8AC3E}">
        <p14:creationId xmlns:p14="http://schemas.microsoft.com/office/powerpoint/2010/main" val="26716125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3EACD4C-DF7B-6447-AF4F-B27B30BC75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23314" y="904435"/>
            <a:ext cx="5115965" cy="5544036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9D98393-7273-0347-81F4-C3A0C659CCBC}"/>
              </a:ext>
            </a:extLst>
          </p:cNvPr>
          <p:cNvSpPr txBox="1"/>
          <p:nvPr/>
        </p:nvSpPr>
        <p:spPr>
          <a:xfrm>
            <a:off x="1322614" y="3303283"/>
            <a:ext cx="39351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Using SMOTE detected 5 more fraud cases than without using SMOTE</a:t>
            </a:r>
          </a:p>
        </p:txBody>
      </p:sp>
    </p:spTree>
    <p:extLst>
      <p:ext uri="{BB962C8B-B14F-4D97-AF65-F5344CB8AC3E}">
        <p14:creationId xmlns:p14="http://schemas.microsoft.com/office/powerpoint/2010/main" val="5965271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64EF77-098C-AF43-89F7-3DF53623E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605349-4FF5-A44A-A19B-06CFE6C771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Overall SMOTE is preferable compared to ROS and RUS because it balances the dataset synthetically then predicts fraud cases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00657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0D3064-CA17-8649-8718-7CF3D8EEF0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F4133B-63FD-F04D-9D51-5FA26606FF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9905999" cy="4232956"/>
          </a:xfrm>
        </p:spPr>
        <p:txBody>
          <a:bodyPr>
            <a:normAutofit fontScale="62500" lnSpcReduction="20000"/>
          </a:bodyPr>
          <a:lstStyle/>
          <a:p>
            <a:r>
              <a:rPr lang="en-US" dirty="0">
                <a:hlinkClick r:id="rId2"/>
              </a:rPr>
              <a:t>https://drive.google.com/file/d/1CTAlmlREFRaEN3NoHHitewpqAtWS5cVQ/view</a:t>
            </a:r>
            <a:endParaRPr lang="en-US" u="sng" dirty="0">
              <a:hlinkClick r:id="rId3"/>
            </a:endParaRPr>
          </a:p>
          <a:p>
            <a:r>
              <a:rPr lang="en-US" u="sng" dirty="0">
                <a:hlinkClick r:id="rId3"/>
              </a:rPr>
              <a:t>https://data-flair.training/blogs/data-science-machine-learning-project-credit-card-fraud-detection/</a:t>
            </a:r>
            <a:endParaRPr lang="en-US" dirty="0"/>
          </a:p>
          <a:p>
            <a:r>
              <a:rPr lang="en-US" u="sng" dirty="0">
                <a:hlinkClick r:id="rId4"/>
              </a:rPr>
              <a:t>https://rpubs.com/slazien/fraud_detection</a:t>
            </a:r>
            <a:endParaRPr lang="en-US" dirty="0"/>
          </a:p>
          <a:p>
            <a:r>
              <a:rPr lang="en-US" u="sng" dirty="0">
                <a:hlinkClick r:id="rId5"/>
              </a:rPr>
              <a:t>https://learn.datacamp.com/courses/fraud-detection-in-r</a:t>
            </a:r>
            <a:endParaRPr lang="en-US" dirty="0"/>
          </a:p>
          <a:p>
            <a:r>
              <a:rPr lang="en-US" u="sng" dirty="0">
                <a:hlinkClick r:id="rId6"/>
              </a:rPr>
              <a:t>https://rpubs.com/kieroneil/321413</a:t>
            </a:r>
            <a:endParaRPr lang="en-US" dirty="0"/>
          </a:p>
          <a:p>
            <a:r>
              <a:rPr lang="en-US" u="sng" dirty="0">
                <a:hlinkClick r:id="rId7"/>
              </a:rPr>
              <a:t>https://blog.revolutionanalytics.com/2016/09/fraud-detection.html</a:t>
            </a:r>
            <a:endParaRPr lang="en-US" dirty="0"/>
          </a:p>
          <a:p>
            <a:r>
              <a:rPr lang="en-US" u="sng" dirty="0">
                <a:hlinkClick r:id="rId8"/>
              </a:rPr>
              <a:t>https://www.kaggle.com/chrisbow/credit-card-fraud-prediction-in-r</a:t>
            </a:r>
            <a:endParaRPr lang="en-US" dirty="0"/>
          </a:p>
          <a:p>
            <a:r>
              <a:rPr lang="en-US" u="sng" dirty="0">
                <a:hlinkClick r:id="rId9"/>
              </a:rPr>
              <a:t>https://medium.com/geo-university-learning-content/credit-card-fraud-detection-using-keras-and-r-d1fa59a7326</a:t>
            </a:r>
            <a:endParaRPr lang="en-US" dirty="0"/>
          </a:p>
          <a:p>
            <a:r>
              <a:rPr lang="en-US" u="sng" dirty="0">
                <a:hlinkClick r:id="rId10"/>
              </a:rPr>
              <a:t>https://rikunert.com/SMOTE_explained</a:t>
            </a:r>
            <a:endParaRPr lang="en-US" dirty="0"/>
          </a:p>
          <a:p>
            <a:r>
              <a:rPr lang="en-US" u="sng" dirty="0">
                <a:hlinkClick r:id="rId11"/>
              </a:rPr>
              <a:t>https://www.researchgate.net/publication/287601878/figure/fig1/AS:316826589384744@1452548753581/The-schematic-of-NRSBoundary-SMOTE-algorithm.png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72451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92EEC-DC96-AD4A-9D48-FC01687A8C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 based approach drawbacks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21728A-05D5-F74A-AD00-77D49FA839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Very time consuming and costly</a:t>
            </a:r>
          </a:p>
          <a:p>
            <a:r>
              <a:rPr lang="en-US" dirty="0"/>
              <a:t>False positives lead to unhappy customers</a:t>
            </a:r>
          </a:p>
          <a:p>
            <a:r>
              <a:rPr lang="en-US" dirty="0"/>
              <a:t>Cannot predict fraud beyond rules</a:t>
            </a:r>
          </a:p>
          <a:p>
            <a:r>
              <a:rPr lang="en-US" dirty="0"/>
              <a:t>Difficult to recognize hidden patterns or new situations not programmed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66182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75AC54-FC21-0549-BC4C-864A0CB75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Science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A7CB88-9979-564D-A884-620CD200CA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Using large datasets collected from online transactions create a model that allows for flagging or prediction of fraud</a:t>
            </a:r>
          </a:p>
          <a:p>
            <a:endParaRPr lang="en-US" dirty="0"/>
          </a:p>
          <a:p>
            <a:r>
              <a:rPr lang="en-US" dirty="0"/>
              <a:t>Machine learning techniques</a:t>
            </a:r>
          </a:p>
          <a:p>
            <a:endParaRPr lang="en-US" dirty="0"/>
          </a:p>
          <a:p>
            <a:r>
              <a:rPr lang="en-US" dirty="0"/>
              <a:t>Deep neural network techniques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99748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FC737F-AF37-C846-A736-ECA9F13C0F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636F2D-816D-B849-82FB-81533B03D3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Large collection of algorithms and techniques used in classification, regression, and clustering</a:t>
            </a:r>
          </a:p>
          <a:p>
            <a:r>
              <a:rPr lang="en-US" dirty="0"/>
              <a:t>Supervised learning used to predict either values of a response variable (regression) or labels of a set of predefined categories (classification)</a:t>
            </a:r>
          </a:p>
          <a:p>
            <a:r>
              <a:rPr lang="en-US" dirty="0"/>
              <a:t>Learn to predict unknown samples based on the data of samples with known response variables and labels</a:t>
            </a:r>
          </a:p>
          <a:p>
            <a:r>
              <a:rPr lang="en-US" dirty="0"/>
              <a:t>fraud detection deals with a classification task in which each sample transaction has predefined labels tells if it is fraud (1) or legitimate (0)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10217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4EA74-46BE-CE45-B113-43056DCA8B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660C63-32FF-244E-A2C4-E40F529CB7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Unbalanced data</a:t>
            </a:r>
          </a:p>
          <a:p>
            <a:r>
              <a:rPr lang="en-US" dirty="0"/>
              <a:t>Less than 1% of data is fraud</a:t>
            </a:r>
          </a:p>
          <a:p>
            <a:endParaRPr lang="en-US" dirty="0"/>
          </a:p>
          <a:p>
            <a:r>
              <a:rPr lang="en-US" dirty="0"/>
              <a:t>Incorrect flagging</a:t>
            </a:r>
          </a:p>
          <a:p>
            <a:r>
              <a:rPr lang="en-US" dirty="0"/>
              <a:t>Potential loss of real customers</a:t>
            </a:r>
          </a:p>
        </p:txBody>
      </p:sp>
    </p:spTree>
    <p:extLst>
      <p:ext uri="{BB962C8B-B14F-4D97-AF65-F5344CB8AC3E}">
        <p14:creationId xmlns:p14="http://schemas.microsoft.com/office/powerpoint/2010/main" val="5308721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5CCD73-F214-3F43-B8DB-9A3AA82FF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Unbalanced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C8ED1E-1C9F-3D46-8706-D493E0F2EA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Classifier usually favors majority class</a:t>
            </a:r>
          </a:p>
          <a:p>
            <a:endParaRPr lang="en-US" dirty="0"/>
          </a:p>
          <a:p>
            <a:r>
              <a:rPr lang="en-US" dirty="0"/>
              <a:t>Leads to classification error over fraud cases</a:t>
            </a:r>
          </a:p>
          <a:p>
            <a:endParaRPr lang="en-US" dirty="0"/>
          </a:p>
          <a:p>
            <a:r>
              <a:rPr lang="en-US" dirty="0"/>
              <a:t>Classifiers learn better from balanced data</a:t>
            </a:r>
          </a:p>
        </p:txBody>
      </p:sp>
    </p:spTree>
    <p:extLst>
      <p:ext uri="{BB962C8B-B14F-4D97-AF65-F5344CB8AC3E}">
        <p14:creationId xmlns:p14="http://schemas.microsoft.com/office/powerpoint/2010/main" val="30665320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29BDD-FEBD-E34F-8C2B-5E7FE40FEF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Sampling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C6927B-F22B-5243-9171-7D63268D1C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873930"/>
            <a:ext cx="9905999" cy="428194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Preform sampling on the training set to build a model then use on the unbalanced test set</a:t>
            </a:r>
          </a:p>
          <a:p>
            <a:r>
              <a:rPr lang="en-US" dirty="0"/>
              <a:t>Random Over-Sampling (ROS)</a:t>
            </a:r>
          </a:p>
          <a:p>
            <a:pPr marL="457200" lvl="1" indent="0">
              <a:buNone/>
            </a:pPr>
            <a:r>
              <a:rPr lang="en-US" dirty="0"/>
              <a:t>-increase the number of fraud cases by duplication</a:t>
            </a:r>
          </a:p>
          <a:p>
            <a:pPr marL="457200" lvl="1" indent="0">
              <a:buNone/>
            </a:pPr>
            <a:r>
              <a:rPr lang="en-US" dirty="0"/>
              <a:t>-Problem is that it is done by creating duplicates of fraud cases already present will not explain variance in the data</a:t>
            </a:r>
          </a:p>
          <a:p>
            <a:r>
              <a:rPr lang="en-US" dirty="0"/>
              <a:t>Random Under-Sampling (RUS)</a:t>
            </a:r>
          </a:p>
          <a:p>
            <a:pPr marL="457200" lvl="1" indent="0">
              <a:buNone/>
            </a:pPr>
            <a:r>
              <a:rPr lang="en-US" dirty="0"/>
              <a:t>-decrease number of legit cases to get balanced distribution</a:t>
            </a:r>
          </a:p>
          <a:p>
            <a:pPr marL="457200" lvl="1" indent="0">
              <a:buNone/>
            </a:pPr>
            <a:r>
              <a:rPr lang="en-US" dirty="0"/>
              <a:t>-Problem is that we throw away useful information</a:t>
            </a:r>
          </a:p>
          <a:p>
            <a:r>
              <a:rPr lang="en-US" dirty="0"/>
              <a:t>Both</a:t>
            </a:r>
          </a:p>
        </p:txBody>
      </p:sp>
    </p:spTree>
    <p:extLst>
      <p:ext uri="{BB962C8B-B14F-4D97-AF65-F5344CB8AC3E}">
        <p14:creationId xmlns:p14="http://schemas.microsoft.com/office/powerpoint/2010/main" val="354608218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409</TotalTime>
  <Words>856</Words>
  <Application>Microsoft Macintosh PowerPoint</Application>
  <PresentationFormat>Widescreen</PresentationFormat>
  <Paragraphs>114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8" baseType="lpstr">
      <vt:lpstr>Arial</vt:lpstr>
      <vt:lpstr>Trebuchet MS</vt:lpstr>
      <vt:lpstr>Tw Cen MT</vt:lpstr>
      <vt:lpstr>Circuit</vt:lpstr>
      <vt:lpstr>Credit Card Fraud Detection In Machine Learning</vt:lpstr>
      <vt:lpstr>Fraud defined</vt:lpstr>
      <vt:lpstr>Rule based approach</vt:lpstr>
      <vt:lpstr>Rule based approach drawbacks</vt:lpstr>
      <vt:lpstr>Data Science approach</vt:lpstr>
      <vt:lpstr>Machine learning</vt:lpstr>
      <vt:lpstr>Challenges</vt:lpstr>
      <vt:lpstr>Unbalanced Data</vt:lpstr>
      <vt:lpstr>Sampling methods</vt:lpstr>
      <vt:lpstr>SMOTE</vt:lpstr>
      <vt:lpstr>Credit Card detection in R implementing SMOTE</vt:lpstr>
      <vt:lpstr>Credit Card detection in R implementing SMOTE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</vt:lpstr>
      <vt:lpstr>Reference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Credit Card Fraud Detection In Machine LEarning</dc:title>
  <dc:creator>Microsoft Office User</dc:creator>
  <cp:lastModifiedBy>Microsoft Office User</cp:lastModifiedBy>
  <cp:revision>33</cp:revision>
  <dcterms:created xsi:type="dcterms:W3CDTF">2020-05-12T13:12:05Z</dcterms:created>
  <dcterms:modified xsi:type="dcterms:W3CDTF">2020-05-16T01:56:46Z</dcterms:modified>
</cp:coreProperties>
</file>